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0" r:id="rId5"/>
    <p:sldMasterId id="2147483671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</p:sldIdLst>
  <p:sldSz cy="10287000" cx="18288000"/>
  <p:notesSz cx="6858000" cy="9144000"/>
  <p:embeddedFontLst>
    <p:embeddedFont>
      <p:font typeface="Halant"/>
      <p:bold r:id="rId14"/>
    </p:embeddedFont>
    <p:embeddedFont>
      <p:font typeface="Inter"/>
      <p:regular r:id="rId15"/>
      <p:bold r:id="rId16"/>
      <p:italic r:id="rId17"/>
      <p:boldItalic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FE452E46-FF88-4329-8347-79C8597EF85F}">
  <a:tblStyle styleId="{FE452E46-FF88-4329-8347-79C8597EF85F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4.xml"/><Relationship Id="rId10" Type="http://schemas.openxmlformats.org/officeDocument/2006/relationships/slide" Target="slides/slide3.xml"/><Relationship Id="rId13" Type="http://schemas.openxmlformats.org/officeDocument/2006/relationships/slide" Target="slides/slide6.xml"/><Relationship Id="rId12" Type="http://schemas.openxmlformats.org/officeDocument/2006/relationships/slide" Target="slides/slide5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15" Type="http://schemas.openxmlformats.org/officeDocument/2006/relationships/font" Target="fonts/Inter-regular.fntdata"/><Relationship Id="rId14" Type="http://schemas.openxmlformats.org/officeDocument/2006/relationships/font" Target="fonts/Halant-bold.fntdata"/><Relationship Id="rId17" Type="http://schemas.openxmlformats.org/officeDocument/2006/relationships/font" Target="fonts/Inter-italic.fntdata"/><Relationship Id="rId16" Type="http://schemas.openxmlformats.org/officeDocument/2006/relationships/font" Target="fonts/Inter-bold.fntdata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18" Type="http://schemas.openxmlformats.org/officeDocument/2006/relationships/font" Target="fonts/Inter-boldItalic.fntdata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7" name="Google Shape;157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27887a6bb36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8" name="Google Shape;178;g27887a6bb36_1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2d42b94520a_0_1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8" name="Google Shape;198;g2d42b94520a_0_15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2d42b94520a_0_1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9" name="Google Shape;219;g2d42b94520a_0_17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g2d42b94520a_0_1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5" name="Google Shape;245;g2d42b94520a_0_19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g2d42b94520a_0_2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9" name="Google Shape;269;g2d42b94520a_0_21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4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14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9" name="Google Shape;89;p14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5"/>
          <p:cNvSpPr txBox="1"/>
          <p:nvPr>
            <p:ph type="ctrTitle"/>
          </p:nvPr>
        </p:nvSpPr>
        <p:spPr>
          <a:xfrm>
            <a:off x="685800" y="2130425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15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93" name="Google Shape;93;p15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15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15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16"/>
          <p:cNvSpPr txBox="1"/>
          <p:nvPr>
            <p:ph idx="1" type="body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9" name="Google Shape;99;p16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0" name="Google Shape;100;p16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1" name="Google Shape;101;p16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7"/>
          <p:cNvSpPr txBox="1"/>
          <p:nvPr>
            <p:ph type="title"/>
          </p:nvPr>
        </p:nvSpPr>
        <p:spPr>
          <a:xfrm>
            <a:off x="722313" y="4406900"/>
            <a:ext cx="7772400" cy="136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17"/>
          <p:cNvSpPr txBox="1"/>
          <p:nvPr>
            <p:ph idx="1" type="body"/>
          </p:nvPr>
        </p:nvSpPr>
        <p:spPr>
          <a:xfrm>
            <a:off x="722313" y="2906713"/>
            <a:ext cx="7772400" cy="15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05" name="Google Shape;105;p17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6" name="Google Shape;106;p17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7" name="Google Shape;107;p17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18"/>
          <p:cNvSpPr txBox="1"/>
          <p:nvPr>
            <p:ph idx="1" type="body"/>
          </p:nvPr>
        </p:nvSpPr>
        <p:spPr>
          <a:xfrm>
            <a:off x="457200" y="1600200"/>
            <a:ext cx="4038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11" name="Google Shape;111;p18"/>
          <p:cNvSpPr txBox="1"/>
          <p:nvPr>
            <p:ph idx="2" type="body"/>
          </p:nvPr>
        </p:nvSpPr>
        <p:spPr>
          <a:xfrm>
            <a:off x="4648200" y="1600200"/>
            <a:ext cx="4038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12" name="Google Shape;112;p18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3" name="Google Shape;113;p18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4" name="Google Shape;114;p18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9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7" name="Google Shape;117;p19"/>
          <p:cNvSpPr txBox="1"/>
          <p:nvPr>
            <p:ph idx="1" type="body"/>
          </p:nvPr>
        </p:nvSpPr>
        <p:spPr>
          <a:xfrm>
            <a:off x="457200" y="1535113"/>
            <a:ext cx="4040100" cy="639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18" name="Google Shape;118;p19"/>
          <p:cNvSpPr txBox="1"/>
          <p:nvPr>
            <p:ph idx="2" type="body"/>
          </p:nvPr>
        </p:nvSpPr>
        <p:spPr>
          <a:xfrm>
            <a:off x="457200" y="2174875"/>
            <a:ext cx="4040100" cy="39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119" name="Google Shape;119;p19"/>
          <p:cNvSpPr txBox="1"/>
          <p:nvPr>
            <p:ph idx="3" type="body"/>
          </p:nvPr>
        </p:nvSpPr>
        <p:spPr>
          <a:xfrm>
            <a:off x="4645025" y="1535113"/>
            <a:ext cx="4041900" cy="639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20" name="Google Shape;120;p19"/>
          <p:cNvSpPr txBox="1"/>
          <p:nvPr>
            <p:ph idx="4" type="body"/>
          </p:nvPr>
        </p:nvSpPr>
        <p:spPr>
          <a:xfrm>
            <a:off x="4645025" y="2174875"/>
            <a:ext cx="4041900" cy="39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121" name="Google Shape;121;p19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2" name="Google Shape;122;p19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3" name="Google Shape;123;p19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0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6" name="Google Shape;126;p20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7" name="Google Shape;127;p20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8" name="Google Shape;128;p20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1"/>
          <p:cNvSpPr txBox="1"/>
          <p:nvPr>
            <p:ph type="title"/>
          </p:nvPr>
        </p:nvSpPr>
        <p:spPr>
          <a:xfrm>
            <a:off x="457200" y="273050"/>
            <a:ext cx="3008400" cy="1162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1" name="Google Shape;131;p21"/>
          <p:cNvSpPr txBox="1"/>
          <p:nvPr>
            <p:ph idx="1" type="body"/>
          </p:nvPr>
        </p:nvSpPr>
        <p:spPr>
          <a:xfrm>
            <a:off x="3575050" y="273050"/>
            <a:ext cx="5111700" cy="585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132" name="Google Shape;132;p21"/>
          <p:cNvSpPr txBox="1"/>
          <p:nvPr>
            <p:ph idx="2" type="body"/>
          </p:nvPr>
        </p:nvSpPr>
        <p:spPr>
          <a:xfrm>
            <a:off x="457200" y="1435100"/>
            <a:ext cx="3008400" cy="4691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33" name="Google Shape;133;p21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4" name="Google Shape;134;p21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5" name="Google Shape;135;p21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3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8" name="Google Shape;18;p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2"/>
          <p:cNvSpPr txBox="1"/>
          <p:nvPr>
            <p:ph type="title"/>
          </p:nvPr>
        </p:nvSpPr>
        <p:spPr>
          <a:xfrm>
            <a:off x="1792288" y="4800600"/>
            <a:ext cx="5486400" cy="566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8" name="Google Shape;138;p22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139" name="Google Shape;139;p22"/>
          <p:cNvSpPr txBox="1"/>
          <p:nvPr>
            <p:ph idx="1" type="body"/>
          </p:nvPr>
        </p:nvSpPr>
        <p:spPr>
          <a:xfrm>
            <a:off x="1792288" y="5367338"/>
            <a:ext cx="5486400" cy="80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40" name="Google Shape;140;p22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1" name="Google Shape;141;p22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2" name="Google Shape;142;p22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5" name="Google Shape;145;p23"/>
          <p:cNvSpPr txBox="1"/>
          <p:nvPr>
            <p:ph idx="1" type="body"/>
          </p:nvPr>
        </p:nvSpPr>
        <p:spPr>
          <a:xfrm rot="5400000">
            <a:off x="2308950" y="-251550"/>
            <a:ext cx="4526100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6" name="Google Shape;146;p23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7" name="Google Shape;147;p23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8" name="Google Shape;148;p23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4"/>
          <p:cNvSpPr txBox="1"/>
          <p:nvPr>
            <p:ph type="title"/>
          </p:nvPr>
        </p:nvSpPr>
        <p:spPr>
          <a:xfrm rot="5400000">
            <a:off x="4732350" y="2171688"/>
            <a:ext cx="5851500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1" name="Google Shape;151;p24"/>
          <p:cNvSpPr txBox="1"/>
          <p:nvPr>
            <p:ph idx="1" type="body"/>
          </p:nvPr>
        </p:nvSpPr>
        <p:spPr>
          <a:xfrm rot="5400000">
            <a:off x="541350" y="190488"/>
            <a:ext cx="5851500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52" name="Google Shape;152;p24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3" name="Google Shape;153;p24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4" name="Google Shape;154;p24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5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6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6" name="Google Shape;36;p6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7" name="Google Shape;37;p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7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7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4" name="Google Shape;44;p7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7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6" name="Google Shape;46;p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82" name="Google Shape;82;p13"/>
          <p:cNvSpPr txBox="1"/>
          <p:nvPr>
            <p:ph idx="1" type="body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3" name="Google Shape;83;p13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4" name="Google Shape;84;p13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5" name="Google Shape;85;p13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8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Relationship Id="rId4" Type="http://schemas.openxmlformats.org/officeDocument/2006/relationships/image" Target="../media/image1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Relationship Id="rId4" Type="http://schemas.openxmlformats.org/officeDocument/2006/relationships/image" Target="../media/image10.png"/><Relationship Id="rId5" Type="http://schemas.openxmlformats.org/officeDocument/2006/relationships/image" Target="../media/image12.png"/><Relationship Id="rId6" Type="http://schemas.openxmlformats.org/officeDocument/2006/relationships/image" Target="../media/image11.png"/><Relationship Id="rId7" Type="http://schemas.openxmlformats.org/officeDocument/2006/relationships/image" Target="../media/image9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9" name="Google Shape;159;p25"/>
          <p:cNvGrpSpPr/>
          <p:nvPr/>
        </p:nvGrpSpPr>
        <p:grpSpPr>
          <a:xfrm>
            <a:off x="-31071" y="-180826"/>
            <a:ext cx="4239084" cy="10467826"/>
            <a:chOff x="0" y="-241102"/>
            <a:chExt cx="5652112" cy="13957102"/>
          </a:xfrm>
        </p:grpSpPr>
        <p:grpSp>
          <p:nvGrpSpPr>
            <p:cNvPr id="160" name="Google Shape;160;p25"/>
            <p:cNvGrpSpPr/>
            <p:nvPr/>
          </p:nvGrpSpPr>
          <p:grpSpPr>
            <a:xfrm>
              <a:off x="2826056" y="-241102"/>
              <a:ext cx="2826056" cy="13957102"/>
              <a:chOff x="0" y="-47625"/>
              <a:chExt cx="558233" cy="2756958"/>
            </a:xfrm>
          </p:grpSpPr>
          <p:sp>
            <p:nvSpPr>
              <p:cNvPr id="161" name="Google Shape;161;p25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</p:sp>
          <p:sp>
            <p:nvSpPr>
              <p:cNvPr id="162" name="Google Shape;162;p25"/>
              <p:cNvSpPr txBox="1"/>
              <p:nvPr/>
            </p:nvSpPr>
            <p:spPr>
              <a:xfrm>
                <a:off x="0" y="-47625"/>
                <a:ext cx="558233" cy="275695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63" name="Google Shape;163;p25"/>
            <p:cNvGrpSpPr/>
            <p:nvPr/>
          </p:nvGrpSpPr>
          <p:grpSpPr>
            <a:xfrm>
              <a:off x="1413028" y="-241102"/>
              <a:ext cx="2826056" cy="13957102"/>
              <a:chOff x="0" y="-47625"/>
              <a:chExt cx="558233" cy="2756958"/>
            </a:xfrm>
          </p:grpSpPr>
          <p:sp>
            <p:nvSpPr>
              <p:cNvPr id="164" name="Google Shape;164;p25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</p:sp>
          <p:sp>
            <p:nvSpPr>
              <p:cNvPr id="165" name="Google Shape;165;p25"/>
              <p:cNvSpPr txBox="1"/>
              <p:nvPr/>
            </p:nvSpPr>
            <p:spPr>
              <a:xfrm>
                <a:off x="0" y="-47625"/>
                <a:ext cx="558233" cy="275695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66" name="Google Shape;166;p25"/>
            <p:cNvGrpSpPr/>
            <p:nvPr/>
          </p:nvGrpSpPr>
          <p:grpSpPr>
            <a:xfrm>
              <a:off x="0" y="-241102"/>
              <a:ext cx="2826056" cy="13957102"/>
              <a:chOff x="0" y="-47625"/>
              <a:chExt cx="558233" cy="2756958"/>
            </a:xfrm>
          </p:grpSpPr>
          <p:sp>
            <p:nvSpPr>
              <p:cNvPr id="167" name="Google Shape;167;p25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6484F3"/>
              </a:solidFill>
              <a:ln>
                <a:noFill/>
              </a:ln>
            </p:spPr>
          </p:sp>
          <p:sp>
            <p:nvSpPr>
              <p:cNvPr id="168" name="Google Shape;168;p25"/>
              <p:cNvSpPr txBox="1"/>
              <p:nvPr/>
            </p:nvSpPr>
            <p:spPr>
              <a:xfrm>
                <a:off x="0" y="-47625"/>
                <a:ext cx="558233" cy="275695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169" name="Google Shape;169;p25"/>
          <p:cNvSpPr txBox="1"/>
          <p:nvPr/>
        </p:nvSpPr>
        <p:spPr>
          <a:xfrm>
            <a:off x="4353388" y="3088328"/>
            <a:ext cx="14079900" cy="283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91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COLUMBIAN EXCHANGE PODCASTS</a:t>
            </a:r>
            <a:endParaRPr sz="100"/>
          </a:p>
        </p:txBody>
      </p:sp>
      <p:sp>
        <p:nvSpPr>
          <p:cNvPr id="170" name="Google Shape;170;p25"/>
          <p:cNvSpPr/>
          <p:nvPr/>
        </p:nvSpPr>
        <p:spPr>
          <a:xfrm>
            <a:off x="12646898" y="-210192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71" name="Google Shape;171;p25"/>
          <p:cNvSpPr txBox="1"/>
          <p:nvPr/>
        </p:nvSpPr>
        <p:spPr>
          <a:xfrm>
            <a:off x="4633952" y="6134958"/>
            <a:ext cx="12625200" cy="88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735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Unit 2: Exploration &amp; Colonization</a:t>
            </a:r>
            <a:endParaRPr/>
          </a:p>
        </p:txBody>
      </p:sp>
      <p:sp>
        <p:nvSpPr>
          <p:cNvPr id="172" name="Google Shape;172;p25"/>
          <p:cNvSpPr/>
          <p:nvPr/>
        </p:nvSpPr>
        <p:spPr>
          <a:xfrm>
            <a:off x="11118095" y="9258300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73" name="Google Shape;173;p25"/>
          <p:cNvSpPr txBox="1"/>
          <p:nvPr/>
        </p:nvSpPr>
        <p:spPr>
          <a:xfrm rot="-5400000">
            <a:off x="-2830777" y="4935804"/>
            <a:ext cx="68820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700" u="none" cap="none" strike="noStrike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© Thinking Nation </a:t>
            </a:r>
            <a:r>
              <a:rPr b="1" lang="en-US" sz="27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2025</a:t>
            </a:r>
            <a:endParaRPr/>
          </a:p>
        </p:txBody>
      </p:sp>
      <p:cxnSp>
        <p:nvCxnSpPr>
          <p:cNvPr id="174" name="Google Shape;174;p25"/>
          <p:cNvCxnSpPr/>
          <p:nvPr/>
        </p:nvCxnSpPr>
        <p:spPr>
          <a:xfrm flipH="1" rot="10800000">
            <a:off x="653933" y="-2969"/>
            <a:ext cx="3600" cy="28959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75" name="Google Shape;175;p25"/>
          <p:cNvCxnSpPr/>
          <p:nvPr/>
        </p:nvCxnSpPr>
        <p:spPr>
          <a:xfrm rot="10800000">
            <a:off x="643893" y="7289297"/>
            <a:ext cx="5400" cy="29976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26"/>
          <p:cNvSpPr txBox="1"/>
          <p:nvPr/>
        </p:nvSpPr>
        <p:spPr>
          <a:xfrm>
            <a:off x="1791340" y="3962780"/>
            <a:ext cx="14705400" cy="2308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5000">
                <a:latin typeface="Inter"/>
                <a:ea typeface="Inter"/>
                <a:cs typeface="Inter"/>
                <a:sym typeface="Inter"/>
              </a:rPr>
              <a:t>Did the Columbian Exchange bring more benefits or harm to the Americas, and how can the overall impact be assessed?</a:t>
            </a:r>
            <a:endParaRPr i="1" sz="50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81" name="Google Shape;181;p26"/>
          <p:cNvSpPr/>
          <p:nvPr/>
        </p:nvSpPr>
        <p:spPr>
          <a:xfrm>
            <a:off x="13764167" y="7198799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82" name="Google Shape;182;p26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183" name="Google Shape;183;p26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84" name="Google Shape;184;p26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85" name="Google Shape;185;p26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86" name="Google Shape;186;p26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187" name="Google Shape;187;p26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88" name="Google Shape;188;p26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89" name="Google Shape;189;p26"/>
          <p:cNvSpPr txBox="1"/>
          <p:nvPr/>
        </p:nvSpPr>
        <p:spPr>
          <a:xfrm>
            <a:off x="2553980" y="1943100"/>
            <a:ext cx="13179900" cy="13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SUPPORTING QUESTION</a:t>
            </a:r>
            <a:endParaRPr/>
          </a:p>
        </p:txBody>
      </p:sp>
      <p:grpSp>
        <p:nvGrpSpPr>
          <p:cNvPr id="190" name="Google Shape;190;p26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191" name="Google Shape;191;p26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92" name="Google Shape;192;p26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3" name="Google Shape;193;p26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94" name="Google Shape;194;p26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1</a:t>
              </a:r>
              <a:endParaRPr b="1" sz="5575">
                <a:solidFill>
                  <a:schemeClr val="lt1"/>
                </a:solidFill>
                <a:latin typeface="Halant"/>
                <a:ea typeface="Halant"/>
                <a:cs typeface="Halant"/>
                <a:sym typeface="Halant"/>
              </a:endParaRPr>
            </a:p>
          </p:txBody>
        </p:sp>
      </p:grpSp>
      <p:sp>
        <p:nvSpPr>
          <p:cNvPr id="195" name="Google Shape;195;p26"/>
          <p:cNvSpPr/>
          <p:nvPr/>
        </p:nvSpPr>
        <p:spPr>
          <a:xfrm>
            <a:off x="-2627572" y="-733336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27"/>
          <p:cNvSpPr txBox="1"/>
          <p:nvPr/>
        </p:nvSpPr>
        <p:spPr>
          <a:xfrm>
            <a:off x="2553980" y="876300"/>
            <a:ext cx="13179900" cy="13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WHAT IS A PODCAST?</a:t>
            </a:r>
            <a:endParaRPr/>
          </a:p>
        </p:txBody>
      </p:sp>
      <p:grpSp>
        <p:nvGrpSpPr>
          <p:cNvPr id="201" name="Google Shape;201;p27"/>
          <p:cNvGrpSpPr/>
          <p:nvPr/>
        </p:nvGrpSpPr>
        <p:grpSpPr>
          <a:xfrm>
            <a:off x="15859155" y="-21841"/>
            <a:ext cx="1562625" cy="1695071"/>
            <a:chOff x="0" y="-29121"/>
            <a:chExt cx="2083500" cy="2260095"/>
          </a:xfrm>
        </p:grpSpPr>
        <p:grpSp>
          <p:nvGrpSpPr>
            <p:cNvPr id="202" name="Google Shape;202;p27"/>
            <p:cNvGrpSpPr/>
            <p:nvPr/>
          </p:nvGrpSpPr>
          <p:grpSpPr>
            <a:xfrm>
              <a:off x="75599" y="-29121"/>
              <a:ext cx="1932614" cy="2260095"/>
              <a:chOff x="0" y="-10610"/>
              <a:chExt cx="704100" cy="823410"/>
            </a:xfrm>
          </p:grpSpPr>
          <p:sp>
            <p:nvSpPr>
              <p:cNvPr id="203" name="Google Shape;203;p27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6484F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4" name="Google Shape;204;p27"/>
              <p:cNvSpPr txBox="1"/>
              <p:nvPr/>
            </p:nvSpPr>
            <p:spPr>
              <a:xfrm>
                <a:off x="0" y="-10610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-US" sz="5550">
                    <a:solidFill>
                      <a:schemeClr val="dk1"/>
                    </a:solidFill>
                    <a:latin typeface="Halant"/>
                    <a:ea typeface="Halant"/>
                    <a:cs typeface="Halant"/>
                    <a:sym typeface="Halant"/>
                  </a:rPr>
                  <a:t>2</a:t>
                </a:r>
                <a:endParaRPr b="1" i="0" sz="5550" u="none" cap="none" strike="noStrike">
                  <a:solidFill>
                    <a:schemeClr val="dk1"/>
                  </a:solidFill>
                  <a:latin typeface="Halant"/>
                  <a:ea typeface="Halant"/>
                  <a:cs typeface="Halant"/>
                  <a:sym typeface="Halant"/>
                </a:endParaRPr>
              </a:p>
            </p:txBody>
          </p:sp>
        </p:grpSp>
        <p:sp>
          <p:nvSpPr>
            <p:cNvPr id="205" name="Google Shape;205;p27"/>
            <p:cNvSpPr txBox="1"/>
            <p:nvPr/>
          </p:nvSpPr>
          <p:spPr>
            <a:xfrm>
              <a:off x="0" y="447107"/>
              <a:ext cx="2083500" cy="287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06" name="Google Shape;206;p27"/>
          <p:cNvSpPr/>
          <p:nvPr/>
        </p:nvSpPr>
        <p:spPr>
          <a:xfrm>
            <a:off x="1263762" y="-1458608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07" name="Google Shape;207;p27"/>
          <p:cNvSpPr/>
          <p:nvPr/>
        </p:nvSpPr>
        <p:spPr>
          <a:xfrm>
            <a:off x="11804788" y="9258300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08" name="Google Shape;208;p27"/>
          <p:cNvGrpSpPr/>
          <p:nvPr/>
        </p:nvGrpSpPr>
        <p:grpSpPr>
          <a:xfrm>
            <a:off x="185402" y="-144662"/>
            <a:ext cx="937448" cy="10431660"/>
            <a:chOff x="0" y="-53378"/>
            <a:chExt cx="1249931" cy="13908880"/>
          </a:xfrm>
        </p:grpSpPr>
        <p:grpSp>
          <p:nvGrpSpPr>
            <p:cNvPr id="209" name="Google Shape;209;p27"/>
            <p:cNvGrpSpPr/>
            <p:nvPr/>
          </p:nvGrpSpPr>
          <p:grpSpPr>
            <a:xfrm>
              <a:off x="0" y="-53378"/>
              <a:ext cx="1249931" cy="13908880"/>
              <a:chOff x="0" y="-38100"/>
              <a:chExt cx="246900" cy="2747433"/>
            </a:xfrm>
          </p:grpSpPr>
          <p:sp>
            <p:nvSpPr>
              <p:cNvPr id="210" name="Google Shape;210;p27"/>
              <p:cNvSpPr/>
              <p:nvPr/>
            </p:nvSpPr>
            <p:spPr>
              <a:xfrm>
                <a:off x="0" y="0"/>
                <a:ext cx="246798" cy="2709333"/>
              </a:xfrm>
              <a:custGeom>
                <a:rect b="b" l="l" r="r" t="t"/>
                <a:pathLst>
                  <a:path extrusionOk="0" h="2709333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211" name="Google Shape;211;p27"/>
              <p:cNvSpPr txBox="1"/>
              <p:nvPr/>
            </p:nvSpPr>
            <p:spPr>
              <a:xfrm>
                <a:off x="0" y="-38100"/>
                <a:ext cx="246900" cy="2747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12" name="Google Shape;212;p27"/>
            <p:cNvSpPr txBox="1"/>
            <p:nvPr/>
          </p:nvSpPr>
          <p:spPr>
            <a:xfrm rot="-5400000">
              <a:off x="-4005696" y="6720474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213" name="Google Shape;213;p27"/>
            <p:cNvCxnSpPr/>
            <p:nvPr/>
          </p:nvCxnSpPr>
          <p:spPr>
            <a:xfrm rot="10800000">
              <a:off x="617507" y="144"/>
              <a:ext cx="7200" cy="3996600"/>
            </a:xfrm>
            <a:prstGeom prst="straightConnector1">
              <a:avLst/>
            </a:prstGeom>
            <a:noFill/>
            <a:ln cap="flat" cmpd="sng" w="1524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14" name="Google Shape;214;p27"/>
            <p:cNvCxnSpPr/>
            <p:nvPr/>
          </p:nvCxnSpPr>
          <p:spPr>
            <a:xfrm rot="10800000">
              <a:off x="611320" y="9858766"/>
              <a:ext cx="7200" cy="3996600"/>
            </a:xfrm>
            <a:prstGeom prst="straightConnector1">
              <a:avLst/>
            </a:prstGeom>
            <a:noFill/>
            <a:ln cap="flat" cmpd="sng" w="1524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215" name="Google Shape;215;p27"/>
          <p:cNvSpPr txBox="1"/>
          <p:nvPr/>
        </p:nvSpPr>
        <p:spPr>
          <a:xfrm>
            <a:off x="1706200" y="2748025"/>
            <a:ext cx="10098600" cy="6243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44323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3380"/>
              <a:buFont typeface="Inter"/>
              <a:buChar char="●"/>
            </a:pPr>
            <a:r>
              <a:rPr lang="en-US" sz="338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An audio program that can be streamed or downloaded, similar to a radio show but available on-demand</a:t>
            </a:r>
            <a:endParaRPr sz="338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38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4323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3380"/>
              <a:buFont typeface="Inter"/>
              <a:buChar char="●"/>
            </a:pPr>
            <a:r>
              <a:rPr lang="en-US" sz="338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Consists of a series of episodes, each focusing on a specific topic, theme, or story</a:t>
            </a:r>
            <a:endParaRPr sz="338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38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4323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3380"/>
              <a:buFont typeface="Inter"/>
              <a:buChar char="●"/>
            </a:pPr>
            <a:r>
              <a:rPr lang="en-US" sz="338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Covers a wide range of subjects, from news, education, and storytelling to entertainment and interviews</a:t>
            </a:r>
            <a:endParaRPr sz="338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38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4323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3380"/>
              <a:buFont typeface="Inter"/>
              <a:buChar char="●"/>
            </a:pPr>
            <a:r>
              <a:rPr lang="en-US" sz="338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Can be scripted or casual/conversational</a:t>
            </a:r>
            <a:endParaRPr sz="338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216" name="Google Shape;216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388150" y="2894013"/>
            <a:ext cx="51435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1" name="Google Shape;221;p28"/>
          <p:cNvGrpSpPr/>
          <p:nvPr/>
        </p:nvGrpSpPr>
        <p:grpSpPr>
          <a:xfrm>
            <a:off x="15859155" y="-21841"/>
            <a:ext cx="1562625" cy="1695071"/>
            <a:chOff x="0" y="-29121"/>
            <a:chExt cx="2083500" cy="2260095"/>
          </a:xfrm>
        </p:grpSpPr>
        <p:grpSp>
          <p:nvGrpSpPr>
            <p:cNvPr id="222" name="Google Shape;222;p28"/>
            <p:cNvGrpSpPr/>
            <p:nvPr/>
          </p:nvGrpSpPr>
          <p:grpSpPr>
            <a:xfrm>
              <a:off x="75599" y="-29121"/>
              <a:ext cx="1932614" cy="2260095"/>
              <a:chOff x="0" y="-10610"/>
              <a:chExt cx="704100" cy="823410"/>
            </a:xfrm>
          </p:grpSpPr>
          <p:sp>
            <p:nvSpPr>
              <p:cNvPr id="223" name="Google Shape;223;p28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6484F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4" name="Google Shape;224;p28"/>
              <p:cNvSpPr txBox="1"/>
              <p:nvPr/>
            </p:nvSpPr>
            <p:spPr>
              <a:xfrm>
                <a:off x="0" y="-10610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-US" sz="5550">
                    <a:solidFill>
                      <a:schemeClr val="dk1"/>
                    </a:solidFill>
                    <a:latin typeface="Halant"/>
                    <a:ea typeface="Halant"/>
                    <a:cs typeface="Halant"/>
                    <a:sym typeface="Halant"/>
                  </a:rPr>
                  <a:t>3</a:t>
                </a:r>
                <a:endParaRPr b="1" i="0" sz="5550" u="none" cap="none" strike="noStrike">
                  <a:solidFill>
                    <a:schemeClr val="dk1"/>
                  </a:solidFill>
                  <a:latin typeface="Halant"/>
                  <a:ea typeface="Halant"/>
                  <a:cs typeface="Halant"/>
                  <a:sym typeface="Halant"/>
                </a:endParaRPr>
              </a:p>
            </p:txBody>
          </p:sp>
        </p:grpSp>
        <p:sp>
          <p:nvSpPr>
            <p:cNvPr id="225" name="Google Shape;225;p28"/>
            <p:cNvSpPr txBox="1"/>
            <p:nvPr/>
          </p:nvSpPr>
          <p:spPr>
            <a:xfrm>
              <a:off x="0" y="650307"/>
              <a:ext cx="2083500" cy="287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26" name="Google Shape;226;p28"/>
          <p:cNvSpPr/>
          <p:nvPr/>
        </p:nvSpPr>
        <p:spPr>
          <a:xfrm>
            <a:off x="-1831313" y="-307383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27" name="Google Shape;227;p28"/>
          <p:cNvSpPr/>
          <p:nvPr/>
        </p:nvSpPr>
        <p:spPr>
          <a:xfrm>
            <a:off x="11804788" y="9258300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28" name="Google Shape;228;p28"/>
          <p:cNvGrpSpPr/>
          <p:nvPr/>
        </p:nvGrpSpPr>
        <p:grpSpPr>
          <a:xfrm>
            <a:off x="185402" y="-144662"/>
            <a:ext cx="937448" cy="10431660"/>
            <a:chOff x="0" y="-53378"/>
            <a:chExt cx="1249931" cy="13908880"/>
          </a:xfrm>
        </p:grpSpPr>
        <p:grpSp>
          <p:nvGrpSpPr>
            <p:cNvPr id="229" name="Google Shape;229;p28"/>
            <p:cNvGrpSpPr/>
            <p:nvPr/>
          </p:nvGrpSpPr>
          <p:grpSpPr>
            <a:xfrm>
              <a:off x="0" y="-53378"/>
              <a:ext cx="1249931" cy="13908880"/>
              <a:chOff x="0" y="-38100"/>
              <a:chExt cx="246900" cy="2747433"/>
            </a:xfrm>
          </p:grpSpPr>
          <p:sp>
            <p:nvSpPr>
              <p:cNvPr id="230" name="Google Shape;230;p28"/>
              <p:cNvSpPr/>
              <p:nvPr/>
            </p:nvSpPr>
            <p:spPr>
              <a:xfrm>
                <a:off x="0" y="0"/>
                <a:ext cx="246798" cy="2709333"/>
              </a:xfrm>
              <a:custGeom>
                <a:rect b="b" l="l" r="r" t="t"/>
                <a:pathLst>
                  <a:path extrusionOk="0" h="2709333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231" name="Google Shape;231;p28"/>
              <p:cNvSpPr txBox="1"/>
              <p:nvPr/>
            </p:nvSpPr>
            <p:spPr>
              <a:xfrm>
                <a:off x="0" y="-38100"/>
                <a:ext cx="246900" cy="2747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32" name="Google Shape;232;p28"/>
            <p:cNvSpPr txBox="1"/>
            <p:nvPr/>
          </p:nvSpPr>
          <p:spPr>
            <a:xfrm rot="-5400000">
              <a:off x="-4005696" y="6720474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233" name="Google Shape;233;p28"/>
            <p:cNvCxnSpPr/>
            <p:nvPr/>
          </p:nvCxnSpPr>
          <p:spPr>
            <a:xfrm rot="10800000">
              <a:off x="617507" y="144"/>
              <a:ext cx="7200" cy="3996600"/>
            </a:xfrm>
            <a:prstGeom prst="straightConnector1">
              <a:avLst/>
            </a:prstGeom>
            <a:noFill/>
            <a:ln cap="flat" cmpd="sng" w="1524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34" name="Google Shape;234;p28"/>
            <p:cNvCxnSpPr/>
            <p:nvPr/>
          </p:nvCxnSpPr>
          <p:spPr>
            <a:xfrm rot="10800000">
              <a:off x="611320" y="9858766"/>
              <a:ext cx="7200" cy="3996600"/>
            </a:xfrm>
            <a:prstGeom prst="straightConnector1">
              <a:avLst/>
            </a:prstGeom>
            <a:noFill/>
            <a:ln cap="flat" cmpd="sng" w="1524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235" name="Google Shape;235;p28"/>
          <p:cNvSpPr txBox="1"/>
          <p:nvPr/>
        </p:nvSpPr>
        <p:spPr>
          <a:xfrm>
            <a:off x="1814475" y="2940913"/>
            <a:ext cx="15295200" cy="1163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78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In a group of four you will take turns explaining the benefits and drawbacks of the Columbian Exchange.</a:t>
            </a:r>
            <a:endParaRPr sz="378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36" name="Google Shape;236;p28"/>
          <p:cNvSpPr txBox="1"/>
          <p:nvPr/>
        </p:nvSpPr>
        <p:spPr>
          <a:xfrm>
            <a:off x="1698525" y="4964700"/>
            <a:ext cx="7413900" cy="406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700" u="sng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Episode 1: </a:t>
            </a:r>
            <a:endParaRPr sz="2700" u="sng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700" u="sng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Benefits of the Columbian Exchange</a:t>
            </a:r>
            <a:endParaRPr sz="2700" u="sng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Host: Interview expert</a:t>
            </a:r>
            <a:endParaRPr sz="2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Guest Expert: Answer questions</a:t>
            </a:r>
            <a:endParaRPr sz="2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Listeners (2): Take notes and write a review</a:t>
            </a:r>
            <a:endParaRPr sz="2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37" name="Google Shape;237;p28"/>
          <p:cNvSpPr txBox="1"/>
          <p:nvPr/>
        </p:nvSpPr>
        <p:spPr>
          <a:xfrm>
            <a:off x="9914233" y="4964700"/>
            <a:ext cx="7413900" cy="406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700" u="sng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Episode 2: </a:t>
            </a:r>
            <a:endParaRPr sz="2700" u="sng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700" u="sng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Drawbacks of the Columbian Exchange</a:t>
            </a:r>
            <a:endParaRPr sz="2700" u="sng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Host: Interview expert</a:t>
            </a:r>
            <a:endParaRPr sz="2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Guest Expert: Answer questions</a:t>
            </a:r>
            <a:endParaRPr sz="2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Listeners (2): Take notes and write a review</a:t>
            </a:r>
            <a:endParaRPr sz="2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38" name="Google Shape;238;p28"/>
          <p:cNvSpPr txBox="1"/>
          <p:nvPr/>
        </p:nvSpPr>
        <p:spPr>
          <a:xfrm>
            <a:off x="2554055" y="1530400"/>
            <a:ext cx="13179900" cy="115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75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PODCAST DESCRIPTION</a:t>
            </a:r>
            <a:endParaRPr sz="7500"/>
          </a:p>
        </p:txBody>
      </p:sp>
      <p:cxnSp>
        <p:nvCxnSpPr>
          <p:cNvPr id="239" name="Google Shape;239;p28"/>
          <p:cNvCxnSpPr/>
          <p:nvPr/>
        </p:nvCxnSpPr>
        <p:spPr>
          <a:xfrm flipH="1" rot="10800000">
            <a:off x="8915400" y="6232775"/>
            <a:ext cx="929100" cy="1360800"/>
          </a:xfrm>
          <a:prstGeom prst="straightConnector1">
            <a:avLst/>
          </a:prstGeom>
          <a:noFill/>
          <a:ln cap="flat" cmpd="sng" w="28575">
            <a:solidFill>
              <a:srgbClr val="6484F3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40" name="Google Shape;240;p28"/>
          <p:cNvCxnSpPr>
            <a:endCxn id="237" idx="1"/>
          </p:cNvCxnSpPr>
          <p:nvPr/>
        </p:nvCxnSpPr>
        <p:spPr>
          <a:xfrm flipH="1" rot="10800000">
            <a:off x="9067933" y="6997200"/>
            <a:ext cx="846300" cy="748800"/>
          </a:xfrm>
          <a:prstGeom prst="straightConnector1">
            <a:avLst/>
          </a:prstGeom>
          <a:noFill/>
          <a:ln cap="flat" cmpd="sng" w="28575">
            <a:solidFill>
              <a:srgbClr val="F1AF4B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41" name="Google Shape;241;p28"/>
          <p:cNvCxnSpPr/>
          <p:nvPr/>
        </p:nvCxnSpPr>
        <p:spPr>
          <a:xfrm>
            <a:off x="5514050" y="6100300"/>
            <a:ext cx="4363800" cy="1526400"/>
          </a:xfrm>
          <a:prstGeom prst="straightConnector1">
            <a:avLst/>
          </a:prstGeom>
          <a:noFill/>
          <a:ln cap="flat" cmpd="sng" w="28575">
            <a:solidFill>
              <a:srgbClr val="38E0A3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42" name="Google Shape;242;p28"/>
          <p:cNvCxnSpPr/>
          <p:nvPr/>
        </p:nvCxnSpPr>
        <p:spPr>
          <a:xfrm>
            <a:off x="7007325" y="6979675"/>
            <a:ext cx="3022800" cy="799200"/>
          </a:xfrm>
          <a:prstGeom prst="straightConnector1">
            <a:avLst/>
          </a:prstGeom>
          <a:noFill/>
          <a:ln cap="flat" cmpd="sng" w="28575">
            <a:solidFill>
              <a:srgbClr val="E95C3D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29"/>
          <p:cNvSpPr/>
          <p:nvPr/>
        </p:nvSpPr>
        <p:spPr>
          <a:xfrm>
            <a:off x="13764167" y="6571628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48" name="Google Shape;248;p29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249" name="Google Shape;249;p29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250" name="Google Shape;250;p29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E95C3D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1" name="Google Shape;251;p29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52" name="Google Shape;252;p29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4</a:t>
              </a:r>
              <a:endParaRPr/>
            </a:p>
          </p:txBody>
        </p:sp>
      </p:grpSp>
      <p:sp>
        <p:nvSpPr>
          <p:cNvPr id="253" name="Google Shape;253;p29"/>
          <p:cNvSpPr/>
          <p:nvPr/>
        </p:nvSpPr>
        <p:spPr>
          <a:xfrm>
            <a:off x="-2628900" y="-1449083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54" name="Google Shape;254;p29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255" name="Google Shape;255;p29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256" name="Google Shape;256;p29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257" name="Google Shape;257;p29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58" name="Google Shape;258;p29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259" name="Google Shape;259;p29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60" name="Google Shape;260;p29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261" name="Google Shape;261;p29"/>
          <p:cNvSpPr txBox="1"/>
          <p:nvPr/>
        </p:nvSpPr>
        <p:spPr>
          <a:xfrm>
            <a:off x="729650" y="243100"/>
            <a:ext cx="16230600" cy="115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75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PREPARE FOR YOUR EPISODE</a:t>
            </a:r>
            <a:endParaRPr b="1" sz="7500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262" name="Google Shape;262;p29"/>
          <p:cNvSpPr txBox="1"/>
          <p:nvPr/>
        </p:nvSpPr>
        <p:spPr>
          <a:xfrm>
            <a:off x="501050" y="1514700"/>
            <a:ext cx="10909800" cy="731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Directions: </a:t>
            </a:r>
            <a:endParaRPr b="1" sz="3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3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With your group,</a:t>
            </a:r>
            <a:endParaRPr i="1" sz="3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31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Inter"/>
              <a:buAutoNum type="arabicPeriod"/>
            </a:pPr>
            <a:r>
              <a:rPr lang="en-US" sz="3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Determine partners</a:t>
            </a:r>
            <a:endParaRPr sz="3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31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Inter"/>
              <a:buAutoNum type="arabicPeriod"/>
            </a:pPr>
            <a:r>
              <a:rPr lang="en-US" sz="3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Choose roles for episodes 1 &amp; 2</a:t>
            </a:r>
            <a:endParaRPr sz="3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900"/>
              <a:buFont typeface="Inter"/>
              <a:buAutoNum type="alphaLcPeriod"/>
            </a:pPr>
            <a:r>
              <a:rPr lang="en-US" sz="29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Which episode will each set of partners focus on?</a:t>
            </a:r>
            <a:endParaRPr sz="2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900"/>
              <a:buFont typeface="Inter"/>
              <a:buAutoNum type="alphaLcPeriod"/>
            </a:pPr>
            <a:r>
              <a:rPr lang="en-US" sz="29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Who will be the host and guest expert for the episodes?</a:t>
            </a:r>
            <a:endParaRPr sz="3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3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With your partner,</a:t>
            </a:r>
            <a:endParaRPr i="1" sz="3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31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Inter"/>
              <a:buAutoNum type="arabicPeriod"/>
            </a:pPr>
            <a:r>
              <a:rPr lang="en-US" sz="3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Come up with episode title</a:t>
            </a:r>
            <a:endParaRPr sz="3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31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Inter"/>
              <a:buAutoNum type="arabicPeriod"/>
            </a:pPr>
            <a:r>
              <a:rPr lang="en-US" sz="3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Pre-plan the questions for the podcast (page 1) and then write the main points and facts to help answer them (page 2)</a:t>
            </a:r>
            <a:endParaRPr sz="3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31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Inter"/>
              <a:buAutoNum type="arabicPeriod"/>
            </a:pPr>
            <a:r>
              <a:rPr lang="en-US" sz="3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Write a pre-planned question for the other episode (page 3)</a:t>
            </a:r>
            <a:endParaRPr sz="3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31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Inter"/>
              <a:buAutoNum type="arabicPeriod"/>
            </a:pPr>
            <a:r>
              <a:rPr lang="en-US" sz="3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Read the guide for the podcast review (page 4)</a:t>
            </a:r>
            <a:endParaRPr sz="3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263" name="Google Shape;263;p29"/>
          <p:cNvPicPr preferRelativeResize="0"/>
          <p:nvPr/>
        </p:nvPicPr>
        <p:blipFill rotWithShape="1">
          <a:blip r:embed="rId4">
            <a:alphaModFix/>
          </a:blip>
          <a:srcRect b="15218" l="42180" r="26186" t="23884"/>
          <a:stretch/>
        </p:blipFill>
        <p:spPr>
          <a:xfrm>
            <a:off x="11270175" y="1514692"/>
            <a:ext cx="3186514" cy="4110919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264" name="Google Shape;264;p29"/>
          <p:cNvPicPr preferRelativeResize="0"/>
          <p:nvPr/>
        </p:nvPicPr>
        <p:blipFill rotWithShape="1">
          <a:blip r:embed="rId5">
            <a:alphaModFix/>
          </a:blip>
          <a:srcRect b="14715" l="41931" r="26232" t="23840"/>
          <a:stretch/>
        </p:blipFill>
        <p:spPr>
          <a:xfrm>
            <a:off x="14132260" y="1924088"/>
            <a:ext cx="3186514" cy="4120949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265" name="Google Shape;265;p29"/>
          <p:cNvPicPr preferRelativeResize="0"/>
          <p:nvPr/>
        </p:nvPicPr>
        <p:blipFill rotWithShape="1">
          <a:blip r:embed="rId6">
            <a:alphaModFix/>
          </a:blip>
          <a:srcRect b="14989" l="42002" r="26399" t="23701"/>
          <a:stretch/>
        </p:blipFill>
        <p:spPr>
          <a:xfrm>
            <a:off x="12113775" y="5109050"/>
            <a:ext cx="3186524" cy="4120949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266" name="Google Shape;266;p29"/>
          <p:cNvPicPr preferRelativeResize="0"/>
          <p:nvPr/>
        </p:nvPicPr>
        <p:blipFill rotWithShape="1">
          <a:blip r:embed="rId7">
            <a:alphaModFix/>
          </a:blip>
          <a:srcRect b="14723" l="42039" r="26227" t="23673"/>
          <a:stretch/>
        </p:blipFill>
        <p:spPr>
          <a:xfrm>
            <a:off x="14948000" y="5748979"/>
            <a:ext cx="3186524" cy="4123071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30"/>
          <p:cNvSpPr txBox="1"/>
          <p:nvPr/>
        </p:nvSpPr>
        <p:spPr>
          <a:xfrm>
            <a:off x="2768975" y="1485575"/>
            <a:ext cx="13917300" cy="115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75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PODCAST ROLES</a:t>
            </a:r>
            <a:endParaRPr sz="7500"/>
          </a:p>
        </p:txBody>
      </p:sp>
      <p:grpSp>
        <p:nvGrpSpPr>
          <p:cNvPr id="272" name="Google Shape;272;p30"/>
          <p:cNvGrpSpPr/>
          <p:nvPr/>
        </p:nvGrpSpPr>
        <p:grpSpPr>
          <a:xfrm>
            <a:off x="15859155" y="-21841"/>
            <a:ext cx="1562625" cy="1695071"/>
            <a:chOff x="0" y="-29121"/>
            <a:chExt cx="2083500" cy="2260095"/>
          </a:xfrm>
        </p:grpSpPr>
        <p:grpSp>
          <p:nvGrpSpPr>
            <p:cNvPr id="273" name="Google Shape;273;p30"/>
            <p:cNvGrpSpPr/>
            <p:nvPr/>
          </p:nvGrpSpPr>
          <p:grpSpPr>
            <a:xfrm>
              <a:off x="75599" y="-29121"/>
              <a:ext cx="1932614" cy="2260095"/>
              <a:chOff x="0" y="-10610"/>
              <a:chExt cx="704100" cy="823410"/>
            </a:xfrm>
          </p:grpSpPr>
          <p:sp>
            <p:nvSpPr>
              <p:cNvPr id="274" name="Google Shape;274;p30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6484F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75" name="Google Shape;275;p30"/>
              <p:cNvSpPr txBox="1"/>
              <p:nvPr/>
            </p:nvSpPr>
            <p:spPr>
              <a:xfrm>
                <a:off x="0" y="-10610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-US" sz="5550">
                    <a:solidFill>
                      <a:schemeClr val="dk1"/>
                    </a:solidFill>
                    <a:latin typeface="Halant"/>
                    <a:ea typeface="Halant"/>
                    <a:cs typeface="Halant"/>
                    <a:sym typeface="Halant"/>
                  </a:rPr>
                  <a:t>5</a:t>
                </a:r>
                <a:endParaRPr b="1" i="0" sz="5550" u="none" cap="none" strike="noStrike">
                  <a:solidFill>
                    <a:schemeClr val="dk1"/>
                  </a:solidFill>
                  <a:latin typeface="Halant"/>
                  <a:ea typeface="Halant"/>
                  <a:cs typeface="Halant"/>
                  <a:sym typeface="Halant"/>
                </a:endParaRPr>
              </a:p>
            </p:txBody>
          </p:sp>
        </p:grpSp>
        <p:sp>
          <p:nvSpPr>
            <p:cNvPr id="276" name="Google Shape;276;p30"/>
            <p:cNvSpPr txBox="1"/>
            <p:nvPr/>
          </p:nvSpPr>
          <p:spPr>
            <a:xfrm>
              <a:off x="0" y="548707"/>
              <a:ext cx="2083500" cy="287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77" name="Google Shape;277;p30"/>
          <p:cNvSpPr/>
          <p:nvPr/>
        </p:nvSpPr>
        <p:spPr>
          <a:xfrm>
            <a:off x="-1921038" y="-606408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78" name="Google Shape;278;p30"/>
          <p:cNvSpPr/>
          <p:nvPr/>
        </p:nvSpPr>
        <p:spPr>
          <a:xfrm>
            <a:off x="11804788" y="9258300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79" name="Google Shape;279;p30"/>
          <p:cNvGrpSpPr/>
          <p:nvPr/>
        </p:nvGrpSpPr>
        <p:grpSpPr>
          <a:xfrm>
            <a:off x="185402" y="-144662"/>
            <a:ext cx="937448" cy="10431660"/>
            <a:chOff x="0" y="-53378"/>
            <a:chExt cx="1249931" cy="13908880"/>
          </a:xfrm>
        </p:grpSpPr>
        <p:grpSp>
          <p:nvGrpSpPr>
            <p:cNvPr id="280" name="Google Shape;280;p30"/>
            <p:cNvGrpSpPr/>
            <p:nvPr/>
          </p:nvGrpSpPr>
          <p:grpSpPr>
            <a:xfrm>
              <a:off x="0" y="-53378"/>
              <a:ext cx="1249931" cy="13908880"/>
              <a:chOff x="0" y="-38100"/>
              <a:chExt cx="246900" cy="2747433"/>
            </a:xfrm>
          </p:grpSpPr>
          <p:sp>
            <p:nvSpPr>
              <p:cNvPr id="281" name="Google Shape;281;p30"/>
              <p:cNvSpPr/>
              <p:nvPr/>
            </p:nvSpPr>
            <p:spPr>
              <a:xfrm>
                <a:off x="0" y="0"/>
                <a:ext cx="246798" cy="2709333"/>
              </a:xfrm>
              <a:custGeom>
                <a:rect b="b" l="l" r="r" t="t"/>
                <a:pathLst>
                  <a:path extrusionOk="0" h="2709333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282" name="Google Shape;282;p30"/>
              <p:cNvSpPr txBox="1"/>
              <p:nvPr/>
            </p:nvSpPr>
            <p:spPr>
              <a:xfrm>
                <a:off x="0" y="-38100"/>
                <a:ext cx="246900" cy="2747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83" name="Google Shape;283;p30"/>
            <p:cNvSpPr txBox="1"/>
            <p:nvPr/>
          </p:nvSpPr>
          <p:spPr>
            <a:xfrm rot="-5400000">
              <a:off x="-4005696" y="6720474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284" name="Google Shape;284;p30"/>
            <p:cNvCxnSpPr/>
            <p:nvPr/>
          </p:nvCxnSpPr>
          <p:spPr>
            <a:xfrm rot="10800000">
              <a:off x="617507" y="144"/>
              <a:ext cx="7200" cy="3996600"/>
            </a:xfrm>
            <a:prstGeom prst="straightConnector1">
              <a:avLst/>
            </a:prstGeom>
            <a:noFill/>
            <a:ln cap="flat" cmpd="sng" w="1524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85" name="Google Shape;285;p30"/>
            <p:cNvCxnSpPr/>
            <p:nvPr/>
          </p:nvCxnSpPr>
          <p:spPr>
            <a:xfrm rot="10800000">
              <a:off x="611320" y="9858766"/>
              <a:ext cx="7200" cy="3996600"/>
            </a:xfrm>
            <a:prstGeom prst="straightConnector1">
              <a:avLst/>
            </a:prstGeom>
            <a:noFill/>
            <a:ln cap="flat" cmpd="sng" w="1524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aphicFrame>
        <p:nvGraphicFramePr>
          <p:cNvPr id="286" name="Google Shape;286;p30"/>
          <p:cNvGraphicFramePr/>
          <p:nvPr/>
        </p:nvGraphicFramePr>
        <p:xfrm>
          <a:off x="1855563" y="282693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{FE452E46-FF88-4329-8347-79C8597EF85F}</a:tableStyleId>
              </a:tblPr>
              <a:tblGrid>
                <a:gridCol w="5317650"/>
                <a:gridCol w="5213225"/>
                <a:gridCol w="5213225"/>
              </a:tblGrid>
              <a:tr h="9678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4700">
                          <a:latin typeface="Halant"/>
                          <a:ea typeface="Halant"/>
                          <a:cs typeface="Halant"/>
                          <a:sym typeface="Halant"/>
                        </a:rPr>
                        <a:t>Host Role</a:t>
                      </a:r>
                      <a:endParaRPr b="1" sz="47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 anchor="ctr">
                    <a:solidFill>
                      <a:srgbClr val="E95C3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4700">
                          <a:latin typeface="Halant"/>
                          <a:ea typeface="Halant"/>
                          <a:cs typeface="Halant"/>
                          <a:sym typeface="Halant"/>
                        </a:rPr>
                        <a:t>Guest Expert Role</a:t>
                      </a:r>
                      <a:endParaRPr b="1" sz="4700">
                        <a:solidFill>
                          <a:srgbClr val="000000"/>
                        </a:solidFill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 anchor="ctr">
                    <a:solidFill>
                      <a:srgbClr val="38E0A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4700">
                          <a:latin typeface="Halant"/>
                          <a:ea typeface="Halant"/>
                          <a:cs typeface="Halant"/>
                          <a:sym typeface="Halant"/>
                        </a:rPr>
                        <a:t>Listener Role</a:t>
                      </a:r>
                      <a:endParaRPr b="1" sz="47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 anchor="ctr">
                    <a:solidFill>
                      <a:srgbClr val="F1AF4B"/>
                    </a:solidFill>
                  </a:tcPr>
                </a:tc>
              </a:tr>
              <a:tr h="9678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2500">
                          <a:latin typeface="Inter"/>
                          <a:ea typeface="Inter"/>
                          <a:cs typeface="Inter"/>
                          <a:sym typeface="Inter"/>
                        </a:rPr>
                        <a:t>Intro: </a:t>
                      </a:r>
                      <a:r>
                        <a:rPr lang="en-US" sz="2500">
                          <a:latin typeface="Inter"/>
                          <a:ea typeface="Inter"/>
                          <a:cs typeface="Inter"/>
                          <a:sym typeface="Inter"/>
                        </a:rPr>
                        <a:t>Welcome listeners to the podcast and introduce the guest speaker.</a:t>
                      </a:r>
                      <a:endParaRPr i="1" sz="2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2500">
                          <a:latin typeface="Inter"/>
                          <a:ea typeface="Inter"/>
                          <a:cs typeface="Inter"/>
                          <a:sym typeface="Inter"/>
                        </a:rPr>
                        <a:t>Assume the Role:</a:t>
                      </a:r>
                      <a:r>
                        <a:rPr lang="en-US" sz="2500">
                          <a:latin typeface="Inter"/>
                          <a:ea typeface="Inter"/>
                          <a:cs typeface="Inter"/>
                          <a:sym typeface="Inter"/>
                        </a:rPr>
                        <a:t> Thank the host for having you on this episode and briefly explain what you will be discussing.</a:t>
                      </a:r>
                      <a:endParaRPr i="1" sz="2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2500">
                          <a:latin typeface="Inter"/>
                          <a:ea typeface="Inter"/>
                          <a:cs typeface="Inter"/>
                          <a:sym typeface="Inter"/>
                        </a:rPr>
                        <a:t>Notes: </a:t>
                      </a:r>
                      <a:r>
                        <a:rPr lang="en-US" sz="2500">
                          <a:latin typeface="Inter"/>
                          <a:ea typeface="Inter"/>
                          <a:cs typeface="Inter"/>
                          <a:sym typeface="Inter"/>
                        </a:rPr>
                        <a:t>Fill out the episode title and names of speakers</a:t>
                      </a:r>
                      <a:endParaRPr sz="25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solidFill>
                      <a:schemeClr val="lt1"/>
                    </a:solidFill>
                  </a:tcPr>
                </a:tc>
              </a:tr>
              <a:tr h="9678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2500">
                          <a:latin typeface="Inter"/>
                          <a:ea typeface="Inter"/>
                          <a:cs typeface="Inter"/>
                          <a:sym typeface="Inter"/>
                        </a:rPr>
                        <a:t>Set the Scene: </a:t>
                      </a:r>
                      <a:r>
                        <a:rPr lang="en-US" sz="2500"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background information on the topic.</a:t>
                      </a:r>
                      <a:endParaRPr sz="25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2500">
                          <a:latin typeface="Inter"/>
                          <a:ea typeface="Inter"/>
                          <a:cs typeface="Inter"/>
                          <a:sym typeface="Inter"/>
                        </a:rPr>
                        <a:t>N/A</a:t>
                      </a:r>
                      <a:endParaRPr b="1" sz="25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2500">
                          <a:latin typeface="Inter"/>
                          <a:ea typeface="Inter"/>
                          <a:cs typeface="Inter"/>
                          <a:sym typeface="Inter"/>
                        </a:rPr>
                        <a:t>N/A</a:t>
                      </a:r>
                      <a:endParaRPr b="1" sz="25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solidFill>
                      <a:schemeClr val="lt1"/>
                    </a:solidFill>
                  </a:tcPr>
                </a:tc>
              </a:tr>
              <a:tr h="9678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2500">
                          <a:latin typeface="Inter"/>
                          <a:ea typeface="Inter"/>
                          <a:cs typeface="Inter"/>
                          <a:sym typeface="Inter"/>
                        </a:rPr>
                        <a:t>Ask Questions:</a:t>
                      </a:r>
                      <a:r>
                        <a:rPr lang="en-US" sz="2500">
                          <a:latin typeface="Inter"/>
                          <a:ea typeface="Inter"/>
                          <a:cs typeface="Inter"/>
                          <a:sym typeface="Inter"/>
                        </a:rPr>
                        <a:t> Engage the guest speaker with the pre-planned questions</a:t>
                      </a:r>
                      <a:endParaRPr sz="25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2500">
                          <a:latin typeface="Inter"/>
                          <a:ea typeface="Inter"/>
                          <a:cs typeface="Inter"/>
                          <a:sym typeface="Inter"/>
                        </a:rPr>
                        <a:t>Answer Questions: </a:t>
                      </a:r>
                      <a:r>
                        <a:rPr lang="en-US" sz="2500">
                          <a:latin typeface="Inter"/>
                          <a:ea typeface="Inter"/>
                          <a:cs typeface="Inter"/>
                          <a:sym typeface="Inter"/>
                        </a:rPr>
                        <a:t>Respond thoughtfully to the host’s questions.</a:t>
                      </a:r>
                      <a:endParaRPr sz="25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2500">
                          <a:latin typeface="Inter"/>
                          <a:ea typeface="Inter"/>
                          <a:cs typeface="Inter"/>
                          <a:sym typeface="Inter"/>
                        </a:rPr>
                        <a:t>Notes: </a:t>
                      </a:r>
                      <a:r>
                        <a:rPr lang="en-US" sz="2500">
                          <a:latin typeface="Inter"/>
                          <a:ea typeface="Inter"/>
                          <a:cs typeface="Inter"/>
                          <a:sym typeface="Inter"/>
                        </a:rPr>
                        <a:t>Write the main argument and evidence provided</a:t>
                      </a:r>
                      <a:endParaRPr sz="25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solidFill>
                      <a:schemeClr val="lt1"/>
                    </a:solidFill>
                  </a:tcPr>
                </a:tc>
              </a:tr>
              <a:tr h="9678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2500">
                          <a:latin typeface="Inter"/>
                          <a:ea typeface="Inter"/>
                          <a:cs typeface="Inter"/>
                          <a:sym typeface="Inter"/>
                        </a:rPr>
                        <a:t>Summarize: </a:t>
                      </a:r>
                      <a:r>
                        <a:rPr lang="en-US" sz="2500">
                          <a:latin typeface="Inter"/>
                          <a:ea typeface="Inter"/>
                          <a:cs typeface="Inter"/>
                          <a:sym typeface="Inter"/>
                        </a:rPr>
                        <a:t>Wrap up key points discussed during the episode.</a:t>
                      </a:r>
                      <a:endParaRPr sz="25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25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Audience Engagement</a:t>
                      </a:r>
                      <a:r>
                        <a:rPr lang="en-US" sz="25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: Pose a final reflective question or fun fact to leave the audience thinking.</a:t>
                      </a:r>
                      <a:endParaRPr b="1" sz="25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25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Ask Questions: </a:t>
                      </a:r>
                      <a:r>
                        <a:rPr lang="en-US" sz="25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Pose questions to guest expert.</a:t>
                      </a:r>
                      <a:endParaRPr sz="25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25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Review: </a:t>
                      </a:r>
                      <a:r>
                        <a:rPr lang="en-US" sz="25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Write a review of the podcast episode</a:t>
                      </a:r>
                      <a:endParaRPr sz="25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